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9144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10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8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07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4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6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07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08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99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73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41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9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65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0296-0872-4DA3-8B35-CCC8D5DB4364}" type="datetimeFigureOut">
              <a:rPr lang="pl-PL" smtClean="0"/>
              <a:t>2016-02-23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809D-6826-476A-81AA-9D83B2975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2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04692" y="588264"/>
            <a:ext cx="9012936" cy="138205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39700" algn="ctr">
              <a:lnSpc>
                <a:spcPts val="4752"/>
              </a:lnSpc>
              <a:spcAft>
                <a:spcPts val="2730"/>
              </a:spcAft>
            </a:pPr>
            <a:r>
              <a:rPr lang="pl" sz="4000" b="1" dirty="0">
                <a:latin typeface="Arial" panose="020B0604020202020204" pitchFamily="34" charset="0"/>
                <a:cs typeface="Arial" panose="020B0604020202020204" pitchFamily="34" charset="0"/>
              </a:rPr>
              <a:t>Czym jest niska emisja oraz plan gospodarki niskoemisyjnej?</a:t>
            </a:r>
          </a:p>
        </p:txBody>
      </p:sp>
      <p:sp>
        <p:nvSpPr>
          <p:cNvPr id="7" name="Prostokąt 6"/>
          <p:cNvSpPr/>
          <p:nvPr/>
        </p:nvSpPr>
        <p:spPr>
          <a:xfrm>
            <a:off x="8382199" y="5606534"/>
            <a:ext cx="32923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Wykonawca:</a:t>
            </a:r>
          </a:p>
          <a:p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DAAR-BUD </a:t>
            </a:r>
          </a:p>
          <a:p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Danuta i Artur Kowalscy s.c.</a:t>
            </a:r>
          </a:p>
          <a:p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www.daar-bud.pl</a:t>
            </a:r>
            <a:endParaRPr lang="pl-P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341251" y="7301822"/>
            <a:ext cx="92389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Prezentacja zrealizowana w ramach projektu opracowywania </a:t>
            </a:r>
          </a:p>
          <a:p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Planu Gospodarki Niskoemisyjnej dla Gminy Radomyśl Wielki</a:t>
            </a:r>
            <a:endParaRPr lang="pl-P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51" y="2668033"/>
            <a:ext cx="3489541" cy="3936070"/>
          </a:xfrm>
          <a:prstGeom prst="rect">
            <a:avLst/>
          </a:prstGeom>
          <a:pattFill prst="dkDnDiag">
            <a:fgClr>
              <a:srgbClr val="498936"/>
            </a:fgClr>
            <a:bgClr>
              <a:schemeClr val="bg1"/>
            </a:bgClr>
          </a:pattFill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59972" y="667076"/>
            <a:ext cx="9140952" cy="5181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422400">
              <a:spcAft>
                <a:spcPts val="273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Globalne zmiany klimatyczne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22" y="2421391"/>
            <a:ext cx="7131301" cy="45672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383971" y="8362405"/>
            <a:ext cx="8444049" cy="5181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317500" algn="ctr">
              <a:lnSpc>
                <a:spcPts val="2160"/>
              </a:lnSpc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http://klimada.mos.gov.pl/adaptacja-do-zmian-klimatu/globalne-procesy/</a:t>
            </a:r>
            <a:endParaRPr lang="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1" y="232365"/>
            <a:ext cx="9024258" cy="78343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86" y="224342"/>
            <a:ext cx="6715052" cy="77657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93373" y="8371115"/>
            <a:ext cx="973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Zmiany średniej rocznej temperatury dla okresu 2071 – 2100 /projekt Peseta – http://peseta.jrc.es/</a:t>
            </a:r>
            <a:endParaRPr lang="pl-PL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44496" y="8276191"/>
            <a:ext cx="8462989" cy="3779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2700" algn="ctr">
              <a:lnSpc>
                <a:spcPts val="2136"/>
              </a:lnSpc>
            </a:pPr>
            <a:r>
              <a:rPr lang="pl" sz="1400" i="1" dirty="0">
                <a:latin typeface="Arial"/>
              </a:rPr>
              <a:t>Zmiany średniej rocznej sumy opadów w okresie 2071-2100 (źródło jw.)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18" y="229961"/>
            <a:ext cx="6724650" cy="77914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4" y="234723"/>
            <a:ext cx="5483544" cy="24431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76" y="1681842"/>
            <a:ext cx="5840851" cy="2775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75" y="1959426"/>
            <a:ext cx="5840851" cy="39054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3" y="4461867"/>
            <a:ext cx="5840851" cy="27758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22" y="4739452"/>
            <a:ext cx="5858791" cy="35336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04257" y="677526"/>
            <a:ext cx="6616337" cy="67230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260600">
              <a:spcAft>
                <a:spcPts val="378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Skutki zmian</a:t>
            </a:r>
          </a:p>
        </p:txBody>
      </p:sp>
      <p:sp>
        <p:nvSpPr>
          <p:cNvPr id="4" name="Prostokąt 3"/>
          <p:cNvSpPr/>
          <p:nvPr/>
        </p:nvSpPr>
        <p:spPr>
          <a:xfrm>
            <a:off x="1665514" y="1545771"/>
            <a:ext cx="8240486" cy="462642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469900" marR="635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400" i="1" dirty="0">
                <a:latin typeface="Calibri"/>
              </a:rPr>
              <a:t>Zanik lodu arktycznego </a:t>
            </a:r>
            <a:endParaRPr lang="pl" sz="3400" i="1" dirty="0" smtClean="0">
              <a:latin typeface="Calibri"/>
            </a:endParaRPr>
          </a:p>
          <a:p>
            <a:pPr marL="469900" marR="635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400" i="1" dirty="0" smtClean="0">
                <a:latin typeface="Calibri"/>
              </a:rPr>
              <a:t>Wzrost </a:t>
            </a:r>
            <a:r>
              <a:rPr lang="pl" sz="3400" i="1" dirty="0">
                <a:latin typeface="Calibri"/>
              </a:rPr>
              <a:t>poziomu morza </a:t>
            </a:r>
            <a:endParaRPr lang="pl" sz="3400" i="1" dirty="0" smtClean="0">
              <a:latin typeface="Calibri"/>
            </a:endParaRPr>
          </a:p>
          <a:p>
            <a:pPr marL="469900" marR="635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400" i="1" dirty="0" smtClean="0">
                <a:latin typeface="Calibri"/>
              </a:rPr>
              <a:t>Skrajne </a:t>
            </a:r>
            <a:r>
              <a:rPr lang="pl" sz="3400" i="1" dirty="0">
                <a:latin typeface="Calibri"/>
              </a:rPr>
              <a:t>wydarzenie pogodowe </a:t>
            </a:r>
            <a:endParaRPr lang="pl" sz="3400" i="1" dirty="0" smtClean="0">
              <a:latin typeface="Calibri"/>
            </a:endParaRPr>
          </a:p>
          <a:p>
            <a:pPr marL="469900" marR="635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400" i="1" dirty="0" smtClean="0">
                <a:latin typeface="Calibri"/>
              </a:rPr>
              <a:t>Wymieranie </a:t>
            </a:r>
            <a:r>
              <a:rPr lang="pl" sz="3400" i="1" dirty="0">
                <a:latin typeface="Calibri"/>
              </a:rPr>
              <a:t>gatunków </a:t>
            </a:r>
            <a:endParaRPr lang="pl" sz="3400" i="1" dirty="0" smtClean="0">
              <a:latin typeface="Calibri"/>
            </a:endParaRPr>
          </a:p>
          <a:p>
            <a:pPr marL="469900" marR="635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400" i="1" dirty="0" smtClean="0">
                <a:latin typeface="Calibri"/>
              </a:rPr>
              <a:t>„Nowe </a:t>
            </a:r>
            <a:r>
              <a:rPr lang="pl" sz="3400" i="1" dirty="0">
                <a:latin typeface="Calibri"/>
              </a:rPr>
              <a:t>choroby" </a:t>
            </a:r>
            <a:endParaRPr lang="pl" sz="3400" i="1" dirty="0" smtClean="0">
              <a:latin typeface="Calibri"/>
            </a:endParaRPr>
          </a:p>
          <a:p>
            <a:pPr marL="469900" marR="635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400" i="1" dirty="0" smtClean="0">
                <a:latin typeface="Calibri"/>
              </a:rPr>
              <a:t>Wzrost </a:t>
            </a:r>
            <a:r>
              <a:rPr lang="pl" sz="3400" i="1" dirty="0">
                <a:latin typeface="Calibri"/>
              </a:rPr>
              <a:t>śmiertelności </a:t>
            </a:r>
            <a:endParaRPr lang="pl" sz="3400" i="1" dirty="0" smtClean="0">
              <a:latin typeface="Calibri"/>
            </a:endParaRPr>
          </a:p>
          <a:p>
            <a:pPr marL="469900" marR="635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400" i="1" dirty="0" smtClean="0">
                <a:latin typeface="Calibri"/>
              </a:rPr>
              <a:t>Koszty</a:t>
            </a:r>
            <a:endParaRPr lang="pl" sz="3400" i="1" dirty="0">
              <a:latin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56" y="3886199"/>
            <a:ext cx="4271072" cy="407942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173686" y="8055429"/>
            <a:ext cx="4386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http://losyziemi.pl/kolejna-teoria-dotyczaca-zmian-klimatu-zmniejsza-sie-roznica-temperatur-miedzy-biegunami-a-rownikiem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8943" y="950104"/>
            <a:ext cx="9140952" cy="7262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641600">
              <a:spcAft>
                <a:spcPts val="315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Jakość powietrza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08" y="2166937"/>
            <a:ext cx="7275347" cy="485434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62728" y="414528"/>
            <a:ext cx="2602992" cy="4236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W Polsce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8046719" y="1338506"/>
            <a:ext cx="2904310" cy="633592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203200">
              <a:lnSpc>
                <a:spcPct val="150000"/>
              </a:lnSpc>
              <a:spcAft>
                <a:spcPts val="1260"/>
              </a:spcAft>
            </a:pPr>
            <a:r>
              <a:rPr lang="pl" i="1" dirty="0">
                <a:latin typeface="Arial" panose="020B0604020202020204" pitchFamily="34" charset="0"/>
                <a:cs typeface="Arial" panose="020B0604020202020204" pitchFamily="34" charset="0"/>
              </a:rPr>
              <a:t>W Polsce jakość powietrza kształtują przede wszystkim źródła komunalno-bytowe i transport drogowy</a:t>
            </a:r>
          </a:p>
          <a:p>
            <a:pPr marR="203200">
              <a:lnSpc>
                <a:spcPct val="150000"/>
              </a:lnSpc>
            </a:pPr>
            <a:r>
              <a:rPr lang="pl" i="1" dirty="0">
                <a:latin typeface="Arial" panose="020B0604020202020204" pitchFamily="34" charset="0"/>
                <a:cs typeface="Arial" panose="020B0604020202020204" pitchFamily="34" charset="0"/>
              </a:rPr>
              <a:t>Skutkiem relatywnie dużej emisji zanieczyszczeń do powietrza są regularne</a:t>
            </a:r>
          </a:p>
          <a:p>
            <a:pPr marR="203200">
              <a:lnSpc>
                <a:spcPct val="150000"/>
              </a:lnSpc>
              <a:spcAft>
                <a:spcPts val="1260"/>
              </a:spcAft>
            </a:pPr>
            <a:r>
              <a:rPr lang="pl" i="1" dirty="0">
                <a:latin typeface="Arial" panose="020B0604020202020204" pitchFamily="34" charset="0"/>
                <a:cs typeface="Arial" panose="020B0604020202020204" pitchFamily="34" charset="0"/>
              </a:rPr>
              <a:t>przekroczenia stężeń dopuszczalnych (patrz kartogram)</a:t>
            </a:r>
          </a:p>
          <a:p>
            <a:pPr marR="203200">
              <a:lnSpc>
                <a:spcPct val="150000"/>
              </a:lnSpc>
            </a:pPr>
            <a:r>
              <a:rPr lang="pl" i="1" dirty="0">
                <a:latin typeface="Arial" panose="020B0604020202020204" pitchFamily="34" charset="0"/>
                <a:cs typeface="Arial" panose="020B0604020202020204" pitchFamily="34" charset="0"/>
              </a:rPr>
              <a:t>Jakość powietrza najistotniejsza jest w obszarach miejskich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8" y="1240536"/>
            <a:ext cx="7153275" cy="6543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92392" y="659674"/>
            <a:ext cx="7119693" cy="7772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231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Gospodarka niskoemisyjna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17" y="2405062"/>
            <a:ext cx="7404241" cy="40066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64029" y="945750"/>
            <a:ext cx="10765971" cy="49107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266700" indent="-342900" algn="just">
              <a:lnSpc>
                <a:spcPct val="150000"/>
              </a:lnSpc>
              <a:spcAft>
                <a:spcPts val="2940"/>
              </a:spcAft>
            </a:pPr>
            <a:r>
              <a:rPr lang="pl" sz="2400" dirty="0">
                <a:latin typeface="Arial" panose="020B0604020202020204" pitchFamily="34" charset="0"/>
                <a:cs typeface="Arial" panose="020B0604020202020204" pitchFamily="34" charset="0"/>
              </a:rPr>
              <a:t>• Gospodarka niskoemisyjna to taka działalność człowieka, która przynosi zysk inwestorom wzrost gospodarczy krajowi i znaczną redukcję emisji CO2</a:t>
            </a:r>
          </a:p>
          <a:p>
            <a:pPr marR="266700" indent="-342900" algn="just">
              <a:lnSpc>
                <a:spcPct val="150000"/>
              </a:lnSpc>
            </a:pPr>
            <a:r>
              <a:rPr lang="pl" sz="2400" dirty="0">
                <a:latin typeface="Arial" panose="020B0604020202020204" pitchFamily="34" charset="0"/>
                <a:cs typeface="Arial" panose="020B0604020202020204" pitchFamily="34" charset="0"/>
              </a:rPr>
              <a:t>• Istotą Programu jest zapewnienie korzyści ekonomicznych, społecznych i środowiskowych (zgodnie z zasadą zrównoważonego rozwoju) płynących z działań zmniejszających emisje, osiąganych m.in. poprzez wzrost innowacyjności i wdrożenie nowych technologii, zmniejszenie energochłonności, utworzenie nowych miejsc pracy, a w konsekwencji sprzyjających wzrostowi konkurencyjności gospodarki.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8" y="5856513"/>
            <a:ext cx="5519057" cy="297062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585356" y="8488584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http://naszebialki.pl/odnawialne-zrodla-energii-gminie-siedlce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59270" y="630499"/>
            <a:ext cx="8074152" cy="58551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981200">
              <a:spcAft>
                <a:spcPts val="189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PLAN PREZENTACJI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947853" y="1497311"/>
            <a:ext cx="10515600" cy="70333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2700"/>
            <a:r>
              <a:rPr lang="pl" sz="2200" b="1" dirty="0">
                <a:latin typeface="Arial" panose="020B0604020202020204" pitchFamily="34" charset="0"/>
                <a:cs typeface="Arial" panose="020B0604020202020204" pitchFamily="34" charset="0"/>
              </a:rPr>
              <a:t>1. Wprowadzenie do zagadnień ochrony klimatu.</a:t>
            </a:r>
          </a:p>
          <a:p>
            <a:pPr marL="12700" marR="266700" algn="just"/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- pojęcia: niska emisja, przyczyny i skutki niskiej emisji, efekt cieplarniany, globalne zmiany klimatyczne, jakość powietrza atmosferycznego w Polsce, województwie, powiecie, gminie; gospodarka niskoemisyjna, sposoby walki z niską emisją.</a:t>
            </a:r>
          </a:p>
          <a:p>
            <a:pPr marL="12700" marR="266700" algn="just"/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- podstawy prawne do walki z niską emisją: Ramowa Konwencja Narodów Zjednoczonych w sprawie zmian klimatu, Protokół z Kioto, Pakiet klimatyczno-energetyczny, System handlu uprawnieniami do emisji, Polityka klimatyczna Polski do 2020 r., Narodowy Program Rozwoju Gospodarki Niskoemisyjnej, ustawa antysmogowa.</a:t>
            </a:r>
          </a:p>
          <a:p>
            <a:pPr marL="12700" algn="just"/>
            <a:r>
              <a:rPr lang="pl" sz="2200" b="1" dirty="0">
                <a:latin typeface="Arial" panose="020B0604020202020204" pitchFamily="34" charset="0"/>
                <a:cs typeface="Arial" panose="020B0604020202020204" pitchFamily="34" charset="0"/>
              </a:rPr>
              <a:t>2. Plan Gospodarki Niskoemisyjnej.</a:t>
            </a:r>
          </a:p>
          <a:p>
            <a:pPr marL="12700" marR="266700" algn="just"/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- co to jest PGN, jakie ma cele, co zawiera, jak wygląda jego struktura (najlepiej zalecana przez NFOŚiGW), zakres PGN, właściwości PGN, uczestnicy pGn, monitoring PGN, wskaźniki monitorowania PGN.</a:t>
            </a:r>
          </a:p>
          <a:p>
            <a:pPr marL="12700" algn="just"/>
            <a:r>
              <a:rPr lang="pl" sz="2200" b="1" dirty="0">
                <a:latin typeface="Arial" panose="020B0604020202020204" pitchFamily="34" charset="0"/>
                <a:cs typeface="Arial" panose="020B0604020202020204" pitchFamily="34" charset="0"/>
              </a:rPr>
              <a:t>3. Metodologia sporządzania inwentaryzacji emisji.</a:t>
            </a:r>
          </a:p>
          <a:p>
            <a:pPr marL="12700" marR="266700" algn="just"/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- na czym polega inwentaryzacja CO</a:t>
            </a:r>
            <a:r>
              <a:rPr lang="pl" sz="2200" b="1" cap="small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, skąd zostały wzięte dane do inwentaryzacji, metodyka obliczeń emisji.</a:t>
            </a:r>
          </a:p>
          <a:p>
            <a:pPr marL="12700" algn="just"/>
            <a:r>
              <a:rPr lang="pl" sz="2200" b="1" dirty="0">
                <a:latin typeface="Arial" panose="020B0604020202020204" pitchFamily="34" charset="0"/>
                <a:cs typeface="Arial" panose="020B0604020202020204" pitchFamily="34" charset="0"/>
              </a:rPr>
              <a:t>4. Źródła finansowania PGN.</a:t>
            </a:r>
          </a:p>
          <a:p>
            <a:pPr marL="12700" marR="266700" algn="just"/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- wszystkie programy, z których można pozyskać środki na realizację zadań z zakresu gospodarki niskoemisyjnej, czyli: RPO, POIŚ, PROW, NFOŚiGW, WFOŚiGW, LIFE, </a:t>
            </a: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Środki norweskie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9857" y="414528"/>
            <a:ext cx="11364686" cy="84355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49600">
              <a:spcAft>
                <a:spcPts val="1260"/>
              </a:spcAft>
            </a:pPr>
            <a:r>
              <a:rPr lang="pl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l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pl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</a:t>
            </a:r>
          </a:p>
          <a:p>
            <a:pPr marL="12700" marR="292100" algn="ctr">
              <a:lnSpc>
                <a:spcPts val="3456"/>
              </a:lnSpc>
              <a:spcAft>
                <a:spcPts val="210"/>
              </a:spcAft>
            </a:pPr>
            <a:r>
              <a:rPr lang="pl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gospodarki niskoemisyjnej przy zapewnieniu zrównoważonego rozwoju </a:t>
            </a:r>
            <a:r>
              <a:rPr lang="pl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</a:p>
          <a:p>
            <a:pPr marL="12700" marR="292100" algn="ctr">
              <a:lnSpc>
                <a:spcPts val="3456"/>
              </a:lnSpc>
              <a:spcAft>
                <a:spcPts val="210"/>
              </a:spcAft>
            </a:pPr>
            <a:endParaRPr lang="pl" sz="3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2100" algn="ctr">
              <a:lnSpc>
                <a:spcPts val="3456"/>
              </a:lnSpc>
              <a:spcAft>
                <a:spcPts val="210"/>
              </a:spcAft>
            </a:pPr>
            <a:r>
              <a:rPr lang="pl" sz="3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szczegółowe</a:t>
            </a:r>
          </a:p>
          <a:p>
            <a:pPr marL="12700" marR="292100" algn="ctr">
              <a:lnSpc>
                <a:spcPts val="3456"/>
              </a:lnSpc>
              <a:spcAft>
                <a:spcPts val="210"/>
              </a:spcAft>
            </a:pPr>
            <a:endParaRPr lang="pl" sz="1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r>
              <a:rPr lang="pl" sz="2400" i="1" dirty="0">
                <a:latin typeface="Arial" panose="020B0604020202020204" pitchFamily="34" charset="0"/>
                <a:cs typeface="Arial" panose="020B0604020202020204" pitchFamily="34" charset="0"/>
              </a:rPr>
              <a:t>1) Rozwój niskoemisyjnych źródeł energii,</a:t>
            </a:r>
          </a:p>
          <a:p>
            <a:pPr marL="12700">
              <a:lnSpc>
                <a:spcPct val="150000"/>
              </a:lnSpc>
            </a:pPr>
            <a:r>
              <a:rPr lang="pl" sz="2400" i="1" dirty="0">
                <a:latin typeface="Arial" panose="020B0604020202020204" pitchFamily="34" charset="0"/>
                <a:cs typeface="Arial" panose="020B0604020202020204" pitchFamily="34" charset="0"/>
              </a:rPr>
              <a:t>2) Poprawa efektywności energetycznej,</a:t>
            </a:r>
          </a:p>
          <a:p>
            <a:pPr marL="12700">
              <a:lnSpc>
                <a:spcPct val="150000"/>
              </a:lnSpc>
            </a:pPr>
            <a:r>
              <a:rPr lang="pl" sz="2400" i="1" dirty="0">
                <a:latin typeface="Arial" panose="020B0604020202020204" pitchFamily="34" charset="0"/>
                <a:cs typeface="Arial" panose="020B0604020202020204" pitchFamily="34" charset="0"/>
              </a:rPr>
              <a:t>3) Poprawa efektywności gospodarowania surowcami i materiałami,</a:t>
            </a:r>
          </a:p>
          <a:p>
            <a:pPr marL="12700">
              <a:lnSpc>
                <a:spcPct val="150000"/>
              </a:lnSpc>
            </a:pPr>
            <a:r>
              <a:rPr lang="pl" sz="2400" i="1" dirty="0">
                <a:latin typeface="Arial" panose="020B0604020202020204" pitchFamily="34" charset="0"/>
                <a:cs typeface="Arial" panose="020B0604020202020204" pitchFamily="34" charset="0"/>
              </a:rPr>
              <a:t>4) Rozwój i wykorzystanie technologii niskoemisyjnych,</a:t>
            </a:r>
          </a:p>
          <a:p>
            <a:pPr marL="12700" marR="292100">
              <a:lnSpc>
                <a:spcPct val="150000"/>
              </a:lnSpc>
            </a:pPr>
            <a:r>
              <a:rPr lang="pl" sz="2400" i="1" dirty="0">
                <a:latin typeface="Arial" panose="020B0604020202020204" pitchFamily="34" charset="0"/>
                <a:cs typeface="Arial" panose="020B0604020202020204" pitchFamily="34" charset="0"/>
              </a:rPr>
              <a:t>5) Zapobieganie powstawaniu oraz poprawa efektywności gospodarowania odpadami</a:t>
            </a:r>
          </a:p>
          <a:p>
            <a:pPr marL="12700">
              <a:lnSpc>
                <a:spcPct val="150000"/>
              </a:lnSpc>
            </a:pPr>
            <a:r>
              <a:rPr lang="pl" sz="2400" i="1" dirty="0">
                <a:latin typeface="Arial" panose="020B0604020202020204" pitchFamily="34" charset="0"/>
                <a:cs typeface="Arial" panose="020B0604020202020204" pitchFamily="34" charset="0"/>
              </a:rPr>
              <a:t>6) Promocja nowych wzorców konsumpcji.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89086" y="420624"/>
            <a:ext cx="9851572" cy="7741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210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Przykład gospodarki niskoemisyjnej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553968" y="5126736"/>
            <a:ext cx="737616" cy="91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" sz="1000" cap="small" spc="-100">
                <a:solidFill>
                  <a:srgbClr val="757E84"/>
                </a:solidFill>
                <a:latin typeface="Calibri"/>
              </a:rPr>
              <a:t>C/ut"* otweMru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767072" y="5236464"/>
            <a:ext cx="929640" cy="85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" sz="1000" spc="-100">
                <a:solidFill>
                  <a:srgbClr val="757E84"/>
                </a:solidFill>
                <a:latin typeface="Calibri"/>
              </a:rPr>
              <a:t>Alarm przeci*poza/owy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651504" y="5248656"/>
            <a:ext cx="548640" cy="73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16" name="Prostokąt 15"/>
          <p:cNvSpPr/>
          <p:nvPr/>
        </p:nvSpPr>
        <p:spPr>
          <a:xfrm>
            <a:off x="6214872" y="5254752"/>
            <a:ext cx="719328" cy="73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" sz="1000" cap="small" spc="-100">
                <a:solidFill>
                  <a:srgbClr val="757E84"/>
                </a:solidFill>
                <a:latin typeface="Calibri"/>
              </a:rPr>
              <a:t>Zaaine sletMrarw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440424" y="5370576"/>
            <a:ext cx="316992" cy="79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" sz="1000" cap="small" spc="-100">
                <a:solidFill>
                  <a:srgbClr val="757E84"/>
                </a:solidFill>
                <a:latin typeface="Calibri"/>
              </a:rPr>
              <a:t>oto«uęa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78" y="1693582"/>
            <a:ext cx="8674008" cy="5349475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3217682" y="7234046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http://dom-energooszczedny.info.pl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64772" y="780724"/>
            <a:ext cx="9140952" cy="5181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333500">
              <a:spcAft>
                <a:spcPts val="336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Sposoby walki z niską emisją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34" y="2432276"/>
            <a:ext cx="10118083" cy="42406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198875" y="6896589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http://redis.planergia.pl/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7329" y="592616"/>
            <a:ext cx="10864813" cy="701649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1470"/>
              </a:spcAft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" sz="3200" i="1" dirty="0">
                <a:latin typeface="Arial" panose="020B0604020202020204" pitchFamily="34" charset="0"/>
                <a:cs typeface="Arial" panose="020B0604020202020204" pitchFamily="34" charset="0"/>
              </a:rPr>
              <a:t>kotła grzewczego</a:t>
            </a:r>
          </a:p>
          <a:p>
            <a:pPr marL="457200" marR="1117600" indent="-457200">
              <a:lnSpc>
                <a:spcPct val="150000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Zmniejszenie </a:t>
            </a:r>
            <a:r>
              <a:rPr lang="pl" sz="3200" i="1" dirty="0">
                <a:latin typeface="Arial" panose="020B0604020202020204" pitchFamily="34" charset="0"/>
                <a:cs typeface="Arial" panose="020B0604020202020204" pitchFamily="34" charset="0"/>
              </a:rPr>
              <a:t>indywidualnych piecy np. </a:t>
            </a:r>
            <a:endParaRPr lang="pl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1117600" indent="-457200">
              <a:lnSpc>
                <a:spcPct val="150000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" sz="3200" i="1" dirty="0">
                <a:latin typeface="Arial" panose="020B0604020202020204" pitchFamily="34" charset="0"/>
                <a:cs typeface="Arial" panose="020B0604020202020204" pitchFamily="34" charset="0"/>
              </a:rPr>
              <a:t>mieszkaniach na piece kaflowe poprzez podłączenie do PEC-u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" sz="3200" i="1" dirty="0">
                <a:latin typeface="Arial" panose="020B0604020202020204" pitchFamily="34" charset="0"/>
                <a:cs typeface="Arial" panose="020B0604020202020204" pitchFamily="34" charset="0"/>
              </a:rPr>
              <a:t>spalanie śmieci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Termomodernizacja</a:t>
            </a:r>
            <a:endParaRPr lang="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Filtry </a:t>
            </a:r>
            <a:r>
              <a:rPr lang="pl" sz="3200" i="1" dirty="0">
                <a:latin typeface="Arial" panose="020B0604020202020204" pitchFamily="34" charset="0"/>
                <a:cs typeface="Arial" panose="020B0604020202020204" pitchFamily="34" charset="0"/>
              </a:rPr>
              <a:t>na kominy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OZE</a:t>
            </a:r>
            <a:endParaRPr lang="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Energooszczędna </a:t>
            </a:r>
            <a:r>
              <a:rPr lang="pl" sz="3200" i="1" dirty="0">
                <a:latin typeface="Arial" panose="020B0604020202020204" pitchFamily="34" charset="0"/>
                <a:cs typeface="Arial" panose="020B0604020202020204" pitchFamily="34" charset="0"/>
              </a:rPr>
              <a:t>jazda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7972" y="644868"/>
            <a:ext cx="11103428" cy="161935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143000" algn="ctr">
              <a:spcAft>
                <a:spcPts val="126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Podstawa prawna do walki </a:t>
            </a:r>
            <a:endParaRPr lang="pl" sz="4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algn="ctr">
              <a:spcAft>
                <a:spcPts val="1260"/>
              </a:spcAft>
            </a:pPr>
            <a:r>
              <a:rPr lang="pl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 niską emisją</a:t>
            </a:r>
            <a:endParaRPr lang="pl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681" y="2592160"/>
            <a:ext cx="6019536" cy="47448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64771" y="310460"/>
            <a:ext cx="8055864" cy="54951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552700">
              <a:spcAft>
                <a:spcPts val="3360"/>
              </a:spcAft>
            </a:pPr>
            <a:r>
              <a:rPr lang="p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Podstawowe dokumenty</a:t>
            </a:r>
          </a:p>
        </p:txBody>
      </p:sp>
      <p:sp>
        <p:nvSpPr>
          <p:cNvPr id="3" name="Prostokąt 2"/>
          <p:cNvSpPr/>
          <p:nvPr/>
        </p:nvSpPr>
        <p:spPr>
          <a:xfrm>
            <a:off x="947057" y="1135161"/>
            <a:ext cx="10112828" cy="76604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215900" algn="just">
              <a:lnSpc>
                <a:spcPct val="150000"/>
              </a:lnSpc>
              <a:spcBef>
                <a:spcPts val="3360"/>
              </a:spcBef>
              <a:spcAft>
                <a:spcPts val="1680"/>
              </a:spcAft>
              <a:buFont typeface="Wingdings" panose="05000000000000000000" pitchFamily="2" charset="2"/>
              <a:buChar char="Ø"/>
            </a:pPr>
            <a:r>
              <a:rPr lang="p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Ramowa </a:t>
            </a:r>
            <a:r>
              <a:rPr lang="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konwencja Narodów Zjednoczonych w sprawie zmian klimatu </a:t>
            </a:r>
            <a:r>
              <a:rPr lang="pl" dirty="0">
                <a:latin typeface="Arial" panose="020B0604020202020204" pitchFamily="34" charset="0"/>
                <a:cs typeface="Arial" panose="020B0604020202020204" pitchFamily="34" charset="0"/>
              </a:rPr>
              <a:t>(ang: United Nations Framework Convention on Climate Change - UNFCCC lub FCCC) - umowa międzynarodowa określająca założenia międzynarodowej współpracy dotyczącej ograniczenia emisji gazów cieplarnianych odpowiedzialnych za zjawisko globalnego ocieplenia. Konwencja podpisana została podczas Konferencji Narodów Zjednoczonych na temat Środowiska i Rozwoju popularnie zwanej Szczytem Ziemi w 1992 w Rio de Janeiro.</a:t>
            </a:r>
          </a:p>
          <a:p>
            <a:pPr marR="215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Protokół </a:t>
            </a:r>
            <a:r>
              <a:rPr lang="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z Kioto </a:t>
            </a:r>
            <a:r>
              <a:rPr lang="pl" dirty="0">
                <a:latin typeface="Arial" panose="020B0604020202020204" pitchFamily="34" charset="0"/>
                <a:cs typeface="Arial" panose="020B0604020202020204" pitchFamily="34" charset="0"/>
              </a:rPr>
              <a:t>- traktat międzynarodowy uzupełniający Ramową Konwencję Narodów Zjednoczonych w sprawie zmian klimatu (United Nations Framework Convention on Climate Change) i jednocześnie międzynarodowe porozumienie dotyczące przeciwdziałania globalnemu ociepleniu. Został wynegocjowany na konferencji w Kioto w grudniu 1997. Traktat wszedł w życie 16 lutego 2005 roku, trzy miesiące po ratyfikowaniu go przez Rosję 4 listopada 2004. Traktat funkcjonujący od 16 lutego 2005 wygasł z dniem 31 grudnia 2012. Unia Europejska i Norwegia, Islandia, Monako, Szwajcaria i Liechtenstein zrzeszone w Europejskim Obszarze Gospodarczym zobowiązały się przedłużyć swoje zobowiązania wynikające z Traktatu do roku 2020. Zaproponowany przez Komisję Europejską 6 listopada 2013 nowy Traktat w formie poprawki (Doha amendment) do Traktatu z Kioto nie został jeszcze ratyfikowany przez Unię Europejską.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99457" y="503790"/>
            <a:ext cx="10395857" cy="86402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42900" marR="381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Pakiet </a:t>
            </a:r>
            <a:r>
              <a:rPr lang="pl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energetyczno-klimatyczny </a:t>
            </a: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(znany także jako pakiet klimatyczny, pakiet „3x20" lub „20-2020") jest zbiorem wiążących ustaw mających na celu zapewnienie realizacji założeń Unii Europejskiej dotyczących przeciwdziałania zmianom klimatycznym. Rada UE na spotkaniach w dniach 8-9 marca 2007 roku, przyjęła nowe założenia dotyczące przeciwdziałania zmianom klimatycznym, bardziej ambitne niż te zawarte w protokole z Kioto. Plan potocznie zwany „3x20" w rzeczywistości zawierał w sobie 4 propozycje, mówiące o tym, że do 2020 r. </a:t>
            </a:r>
            <a:r>
              <a:rPr lang="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UE:</a:t>
            </a: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dokona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redukcji o 20% emisji gazów cieplarnianych w stosunku do poziomu emisji z 1990 r.,</a:t>
            </a: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zwiększy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udział zużycia energii pochodzącej z odnawialnych źródeł energii do 20%,</a:t>
            </a: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zwiększy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 20% efektywność energetyczną w stosunku do prognoz na rok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2020,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zwiększy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 co najmniej 10% udział biopaliw w ogólnym zużyciu paliw transportowych.</a:t>
            </a:r>
          </a:p>
          <a:p>
            <a:pPr marL="342900" marR="38100" indent="-342900" algn="just">
              <a:lnSpc>
                <a:spcPct val="150000"/>
              </a:lnSpc>
              <a:spcAft>
                <a:spcPts val="1260"/>
              </a:spcAft>
              <a:buFont typeface="Wingdings" panose="05000000000000000000" pitchFamily="2" charset="2"/>
              <a:buChar char="Ø"/>
            </a:pPr>
            <a:r>
              <a:rPr lang="pl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Europejski </a:t>
            </a:r>
            <a:r>
              <a:rPr lang="pl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System Handlu Emisjami </a:t>
            </a: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(UE ETS) - znany także jako "wspólnotowy rynek uprawnień do emisji dwutlenku węgla (CO2)" lub system ETS. Jest pierwszym i największym systemem handlu emisjami CO2 na świecie. UE ETS jest dzisiaj jedynym rynkiem emisji CO2 opartym na wiążącym krajowym i regionalnym ustawodawstwie (dyrektywa ETS Unii Europejskiej)</a:t>
            </a:r>
          </a:p>
          <a:p>
            <a:pPr marL="342900" marR="381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Polityka </a:t>
            </a:r>
            <a:r>
              <a:rPr lang="pl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klimatyczna Polski </a:t>
            </a: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- Polityka klimatyczna Polski jest istotnym, integralnym elementem polityki ekologicznej państwa. W zakresie łagodzenia zmian klimatu stanowi jeden z przykładów praktycznego realizowania zasady zrównoważonego rozwoju, ze względu na ogromny wpływ na stan globalnej równowagi w środowisku przyrodniczym, kształtowanej w cyklach wieloletnich. 3.1. Cel strategiczny polityki Celem strategicznym polityki klimatycznej jest Włączenie się Polski do wysiłków społeczności międzynarodowej na rzecz ochrony klimatu globalnego poprzez wdrażanie zasad zrównoważonego rozwoju, zwłaszcza w zakresie poprawy wykorzystania energii, zwiększania zasobów leśnych i glebowych kraju, racjonalizacji wykorzystania surowców i produktów przemysłu oraz racjonalizacji zagospodarowania odpadów, w sposób zapewniający osiągnięcie maksymalnych, długoterminowych korzyści gospodarczych, społecznych i politycznych.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3399" y="298704"/>
            <a:ext cx="10537371" cy="85404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85750" marR="2667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Narodowy </a:t>
            </a:r>
            <a:r>
              <a:rPr lang="pl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Program Rozwoju Gospodarki Niskoemisyjnej </a:t>
            </a: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- podstawa przygotowania NPRGN jest konieczność stworzenia ram dla budowy w dłuższej perspektywie optymalnego modelu nowoczesnej materiało- i energooszczędnej gospodarki zorientowanej na innowacyjność i zdolnej do konkurencji na europejskim i globalnym rynku. Istotą Programu jest pobudzenie zmian skutkujących transformacją polskiej gospodarki w kierunku niskoemisyjnym przy zachowaniu zasady zrównoważonego rozwoju. Do Programu włączone zostały tylko te rozwiązania, które prowadząc do obniżenia emisyjności, będą jednocześnie wspierać rozwój gospodarczy i wzrost jakości życia </a:t>
            </a:r>
            <a:r>
              <a:rPr lang="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społeczeństwa.</a:t>
            </a:r>
          </a:p>
          <a:p>
            <a:pPr marR="266700">
              <a:lnSpc>
                <a:spcPct val="150000"/>
              </a:lnSpc>
            </a:pPr>
            <a:r>
              <a:rPr lang="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Celem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głównym NPRGN jest rozwój gospodarki niskoemisyjnej przy zapewnieniu zrównoważonego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rozwoju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kraju.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Celami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szczegółowymi NPRGN są: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niskoemisyjne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wytwarzanie energii;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poprawa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efektywności gospodarowania surowcami i materiałami, w tym odpadami;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rozwój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zrównoważonej produkcji - obejmujący przemysł, budownictwo i rolnictwo;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transformacja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niskoemisyjna w dystrybucji i mobilności;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promocja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wzorców zrównoważonej konsumpcji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26670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Ustawa </a:t>
            </a:r>
            <a:r>
              <a:rPr lang="pl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antysmogowa </a:t>
            </a: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- „Sejmiki będą mogły uchwalić zakaz stosowania określonych instalacji, w których następuje spalanie. Uchwała będzie musiała jednak określić np. granice obszaru objętego ograniczeniami. Poza tymi wymogami uchwała będzie mogła też ustalić czas obowiązywania ograniczeń w ciągu roku. Samorządy będą mogły określić rodzaje podmiotów bądź instalacji, które będą wyłączone z ograniczeń lub zakazów </a:t>
            </a:r>
            <a:r>
              <a:rPr lang="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  </a:t>
            </a:r>
            <a:endParaRPr lang="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0" y="302622"/>
            <a:ext cx="9140952" cy="162414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406400">
              <a:spcAft>
                <a:spcPts val="1260"/>
              </a:spcAft>
            </a:pPr>
            <a:r>
              <a:rPr lang="pl" sz="4400" b="1" i="1" spc="-50" dirty="0">
                <a:latin typeface="Arial"/>
              </a:rPr>
              <a:t>CZYM SĄ PLANY GOSPODARKI</a:t>
            </a:r>
          </a:p>
          <a:p>
            <a:pPr marL="2044700">
              <a:spcAft>
                <a:spcPts val="2520"/>
              </a:spcAft>
            </a:pPr>
            <a:r>
              <a:rPr lang="pl" sz="4400" b="1" i="1" spc="-50" dirty="0">
                <a:latin typeface="Arial"/>
              </a:rPr>
              <a:t>NISKOEMISYJNEJ?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50" y="2374628"/>
            <a:ext cx="10470452" cy="476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90600" y="477229"/>
            <a:ext cx="9012936" cy="7201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492500">
              <a:spcAft>
                <a:spcPts val="252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DEFINICJA</a:t>
            </a:r>
          </a:p>
        </p:txBody>
      </p:sp>
      <p:sp>
        <p:nvSpPr>
          <p:cNvPr id="4" name="Prostokąt 3"/>
          <p:cNvSpPr/>
          <p:nvPr/>
        </p:nvSpPr>
        <p:spPr>
          <a:xfrm>
            <a:off x="1328057" y="1388582"/>
            <a:ext cx="9601200" cy="31943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609600" algn="just">
              <a:lnSpc>
                <a:spcPct val="150000"/>
              </a:lnSpc>
            </a:pPr>
            <a:r>
              <a:rPr lang="pl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Plan gospodarki niskoemisyjnej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- dokument o charakterze strategicznym, który określa cele strategiczne i szczegółowe dochodzenia do gospodarki niskoemisyjnej na </a:t>
            </a: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poziomie lokalnym</a:t>
            </a:r>
            <a:endParaRPr lang="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5" y="4093029"/>
            <a:ext cx="7979229" cy="409744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828761" y="8190471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http://redis.planergia.pl/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0" y="968829"/>
            <a:ext cx="9140952" cy="90873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24200">
              <a:spcAft>
                <a:spcPts val="273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Na początek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66" y="2427515"/>
            <a:ext cx="7188219" cy="42889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09216" y="655319"/>
            <a:ext cx="8244840" cy="66185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594100">
              <a:spcAft>
                <a:spcPts val="231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</a:p>
        </p:txBody>
      </p:sp>
      <p:sp>
        <p:nvSpPr>
          <p:cNvPr id="3" name="Prostokąt 2"/>
          <p:cNvSpPr/>
          <p:nvPr/>
        </p:nvSpPr>
        <p:spPr>
          <a:xfrm>
            <a:off x="783771" y="1585830"/>
            <a:ext cx="10417629" cy="529394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81000" marR="304800" indent="520700" algn="ctr">
              <a:lnSpc>
                <a:spcPts val="3600"/>
              </a:lnSpc>
              <a:spcBef>
                <a:spcPts val="2310"/>
              </a:spcBef>
            </a:pPr>
            <a:r>
              <a:rPr lang="p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wsparcie realizacji pakietu klimatyczno-energetycznego 2020 oraz jakości powietrza tj</a:t>
            </a:r>
            <a:r>
              <a:rPr lang="pl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redukcji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emisji gazów cieplarnianych,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zwiększenia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udziału energii pochodzącej z źródeł odnawialnych,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redukcji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zużycia energii finalnej,</a:t>
            </a:r>
          </a:p>
          <a:p>
            <a:pPr marL="457200" marR="3048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poprawy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jakości powietrza na obszarach, na </a:t>
            </a: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których odnotowano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przekroczenia jakości poziomów dopuszczalnych stężeń w powietrzu i realizowane są programy (naprawcze) ochrony powietrza (POP) oraz plany działań krótkoterminowych (PDK).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8736" y="573023"/>
            <a:ext cx="8183880" cy="62440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39700" algn="ctr">
              <a:spcAft>
                <a:spcPts val="315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ZAŁOŻENIA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32113" y="1633728"/>
            <a:ext cx="9786257" cy="37764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68300" indent="-368300">
              <a:lnSpc>
                <a:spcPct val="150000"/>
              </a:lnSpc>
              <a:spcBef>
                <a:spcPts val="3150"/>
              </a:spcBef>
              <a:buFont typeface="Wingdings" panose="05000000000000000000" pitchFamily="2" charset="2"/>
              <a:buChar char="Ø"/>
            </a:pPr>
            <a:r>
              <a:rPr lang="pl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Finansowanie</a:t>
            </a:r>
            <a:r>
              <a:rPr lang="pl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" sz="1900" dirty="0">
                <a:latin typeface="Arial" panose="020B0604020202020204" pitchFamily="34" charset="0"/>
                <a:cs typeface="Arial" panose="020B0604020202020204" pitchFamily="34" charset="0"/>
              </a:rPr>
              <a:t> Fundusz Spójności w 85%</a:t>
            </a:r>
          </a:p>
          <a:p>
            <a:pPr marL="368300" indent="-3683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Beneficjenci</a:t>
            </a:r>
            <a:r>
              <a:rPr lang="pl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" sz="1900" dirty="0">
                <a:latin typeface="Arial" panose="020B0604020202020204" pitchFamily="34" charset="0"/>
                <a:cs typeface="Arial" panose="020B0604020202020204" pitchFamily="34" charset="0"/>
              </a:rPr>
              <a:t> Jednostki Samorządu Terytorialnego lub Związki Gmin</a:t>
            </a:r>
          </a:p>
          <a:p>
            <a:pPr marL="368300" indent="-3683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Zakres </a:t>
            </a:r>
            <a:r>
              <a:rPr lang="pl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działań: </a:t>
            </a:r>
            <a:r>
              <a:rPr lang="pl" sz="1900" dirty="0">
                <a:latin typeface="Arial" panose="020B0604020202020204" pitchFamily="34" charset="0"/>
                <a:cs typeface="Arial" panose="020B0604020202020204" pitchFamily="34" charset="0"/>
              </a:rPr>
              <a:t>całość obszaru geograficznego gminy/gmin,</a:t>
            </a:r>
          </a:p>
          <a:p>
            <a:pPr marL="368300" indent="-3683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Zaangażowane </a:t>
            </a:r>
            <a:r>
              <a:rPr lang="pl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podmioty: </a:t>
            </a:r>
            <a:r>
              <a:rPr lang="pl" sz="1900" dirty="0">
                <a:latin typeface="Arial" panose="020B0604020202020204" pitchFamily="34" charset="0"/>
                <a:cs typeface="Arial" panose="020B0604020202020204" pitchFamily="34" charset="0"/>
              </a:rPr>
              <a:t>producenci i/lub odbiorcy energii</a:t>
            </a:r>
          </a:p>
          <a:p>
            <a:pPr marL="368300" marR="241300" indent="-368300">
              <a:lnSpc>
                <a:spcPct val="150000"/>
              </a:lnSpc>
              <a:spcAft>
                <a:spcPts val="3150"/>
              </a:spcAft>
              <a:buFont typeface="Wingdings" panose="05000000000000000000" pitchFamily="2" charset="2"/>
              <a:buChar char="Ø"/>
            </a:pPr>
            <a:r>
              <a:rPr lang="pl" sz="1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</a:t>
            </a:r>
            <a:r>
              <a:rPr lang="pl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pomocnicze: </a:t>
            </a:r>
            <a:r>
              <a:rPr lang="pl" sz="1900" dirty="0">
                <a:latin typeface="Arial" panose="020B0604020202020204" pitchFamily="34" charset="0"/>
                <a:cs typeface="Arial" panose="020B0604020202020204" pitchFamily="34" charset="0"/>
              </a:rPr>
              <a:t>wspieranie produktów i usług efektywnych energetycznie (np. zamówienia publiczne) oraz podjęcie działań mających wpływ na zmiany postaw konsumpcyjnych użytkowników energii (współpraca z mieszkańcami i zainteresowanymi stronami, działania edukacyjne).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32113" y="5745479"/>
            <a:ext cx="9927773" cy="21466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39700" algn="just">
              <a:lnSpc>
                <a:spcPct val="150000"/>
              </a:lnSpc>
              <a:spcBef>
                <a:spcPts val="3150"/>
              </a:spcBef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Każdy Plan Gospodarki Niskoemisyjnej powinien wykazywać spójność z nowotworzonymi bądź aktualizowanymi założeniami do planów zaopatrzenia w ciepło, chłód i energię elektryczną bądź paliwa gazowe (lub założeniami do tych planów) i </a:t>
            </a:r>
            <a:r>
              <a:rPr lang="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programami ochrony </a:t>
            </a: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powietrza.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84832" y="630936"/>
            <a:ext cx="8001000" cy="75155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49600">
              <a:spcAft>
                <a:spcPts val="315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Korzyści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28917" y="1593233"/>
            <a:ext cx="10411969" cy="665813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6000" marR="558800">
              <a:lnSpc>
                <a:spcPct val="150000"/>
              </a:lnSpc>
            </a:pP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Gminy, które opracowały PGN mogą się ubiegać o udział w programach, których celem jest pozyskanie dofinansowania na działania takie jak:</a:t>
            </a:r>
          </a:p>
          <a:p>
            <a:pPr marL="36000" indent="-381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termomodernizacje 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budynków</a:t>
            </a:r>
          </a:p>
          <a:p>
            <a:pPr marL="36000" indent="-381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wdrażanie 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Odnawialnych Źródeł Energii</a:t>
            </a:r>
          </a:p>
          <a:p>
            <a:pPr marL="36000" marR="1384300" indent="-381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z zakresu modernizacji transportu publicznego </a:t>
            </a: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zmniejszające emisję)</a:t>
            </a:r>
          </a:p>
          <a:p>
            <a:pPr marL="36000" indent="-381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dodatkowe 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korzyści:</a:t>
            </a:r>
          </a:p>
          <a:p>
            <a:pPr marL="450850" marR="228600" indent="-450850">
              <a:lnSpc>
                <a:spcPct val="150000"/>
              </a:lnSpc>
            </a:pP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oszczędności 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dla budżetu gminy wynikające z optymalizacji zużycia energii</a:t>
            </a:r>
            <a:r>
              <a:rPr lang="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 - poprawy </a:t>
            </a:r>
            <a:r>
              <a:rPr lang="pl" sz="2200" dirty="0">
                <a:latin typeface="Arial" panose="020B0604020202020204" pitchFamily="34" charset="0"/>
                <a:cs typeface="Arial" panose="020B0604020202020204" pitchFamily="34" charset="0"/>
              </a:rPr>
              <a:t>jakości powietrza na terenie gminy,</a:t>
            </a:r>
          </a:p>
          <a:p>
            <a:pPr marL="450850" marR="228600" indent="-450850">
              <a:lnSpc>
                <a:spcPct val="150000"/>
              </a:lnSpc>
            </a:pPr>
            <a:r>
              <a:rPr lang="pl-PL" sz="2400" dirty="0"/>
              <a:t>	</a:t>
            </a:r>
            <a:r>
              <a:rPr lang="pl-PL" sz="2400" dirty="0" smtClean="0"/>
              <a:t> - pozytywnego </a:t>
            </a:r>
            <a:r>
              <a:rPr lang="pl-PL" sz="2400" dirty="0"/>
              <a:t>efektu wizerunkowego, jako gminy odpowiedzialnej, </a:t>
            </a:r>
            <a:r>
              <a:rPr lang="pl-PL" sz="2400" dirty="0" smtClean="0"/>
              <a:t>realizującej </a:t>
            </a:r>
            <a:r>
              <a:rPr lang="pl-PL" sz="2400" dirty="0" err="1"/>
              <a:t>prośrodowiskową</a:t>
            </a:r>
            <a:r>
              <a:rPr lang="pl-PL" sz="2400" dirty="0"/>
              <a:t> i rozwojową politykę z myślą o lokalnej społeczności w długoterminowej perspektywie.</a:t>
            </a:r>
          </a:p>
          <a:p>
            <a:pPr marL="36000" marR="228600" indent="-355600">
              <a:lnSpc>
                <a:spcPct val="150000"/>
              </a:lnSpc>
            </a:pPr>
            <a:endParaRPr lang="pl" sz="22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5688" y="633984"/>
            <a:ext cx="8174736" cy="6868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035300">
              <a:spcAft>
                <a:spcPts val="378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38577" y="1725167"/>
            <a:ext cx="10509955" cy="65947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787400">
              <a:lnSpc>
                <a:spcPct val="150000"/>
              </a:lnSpc>
              <a:spcBef>
                <a:spcPts val="3780"/>
              </a:spcBef>
              <a:spcAft>
                <a:spcPts val="420"/>
              </a:spcAft>
            </a:pPr>
            <a:r>
              <a:rPr lang="pl" sz="3600" i="1" dirty="0">
                <a:latin typeface="Arial" panose="020B0604020202020204" pitchFamily="34" charset="0"/>
                <a:cs typeface="Arial" panose="020B0604020202020204" pitchFamily="34" charset="0"/>
              </a:rPr>
              <a:t>1) baza inwentaryzacji </a:t>
            </a:r>
            <a:r>
              <a:rPr lang="pl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l" sz="3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" sz="3600" i="1" dirty="0">
                <a:latin typeface="Arial" panose="020B0604020202020204" pitchFamily="34" charset="0"/>
                <a:cs typeface="Arial" panose="020B0604020202020204" pitchFamily="34" charset="0"/>
              </a:rPr>
              <a:t>gazów i pyłów na terenie gminy;</a:t>
            </a:r>
          </a:p>
          <a:p>
            <a:pPr marR="368300">
              <a:lnSpc>
                <a:spcPct val="150000"/>
              </a:lnSpc>
              <a:spcAft>
                <a:spcPts val="420"/>
              </a:spcAft>
            </a:pPr>
            <a:r>
              <a:rPr lang="pl" sz="3600" i="1" dirty="0">
                <a:latin typeface="Arial" panose="020B0604020202020204" pitchFamily="34" charset="0"/>
                <a:cs typeface="Arial" panose="020B0604020202020204" pitchFamily="34" charset="0"/>
              </a:rPr>
              <a:t>2) zidentyfikowanie obszarów problemowych w gminie;</a:t>
            </a:r>
          </a:p>
          <a:p>
            <a:pPr marR="368300">
              <a:lnSpc>
                <a:spcPct val="150000"/>
              </a:lnSpc>
              <a:spcAft>
                <a:spcPts val="420"/>
              </a:spcAft>
            </a:pPr>
            <a:r>
              <a:rPr lang="pl" sz="3600" i="1" dirty="0">
                <a:latin typeface="Arial" panose="020B0604020202020204" pitchFamily="34" charset="0"/>
                <a:cs typeface="Arial" panose="020B0604020202020204" pitchFamily="34" charset="0"/>
              </a:rPr>
              <a:t>3) zaproponowanie działań krótko/średnio i długookresowych (na cały okres objęty planem);</a:t>
            </a:r>
          </a:p>
          <a:p>
            <a:pPr>
              <a:lnSpc>
                <a:spcPct val="150000"/>
              </a:lnSpc>
            </a:pPr>
            <a:r>
              <a:rPr lang="pl" sz="3600" i="1" dirty="0">
                <a:latin typeface="Arial" panose="020B0604020202020204" pitchFamily="34" charset="0"/>
                <a:cs typeface="Arial" panose="020B0604020202020204" pitchFamily="34" charset="0"/>
              </a:rPr>
              <a:t>4) monitoring;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64266" y="368129"/>
            <a:ext cx="7315199" cy="8510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231900">
              <a:spcAft>
                <a:spcPts val="231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Monitoring realizacji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509712"/>
            <a:ext cx="8391525" cy="61245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6014" y="554962"/>
            <a:ext cx="8058912" cy="7432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727200">
              <a:spcAft>
                <a:spcPts val="336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Monitoring realizacji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46014" y="1616906"/>
            <a:ext cx="9322703" cy="664655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457200" marR="3048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prowadzenie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stałego monitoringu jest konieczne dla śledzenia postępów we wdrażaniu PGN i osiąganiu założonych celów w zakresie ograniczenie emisji </a:t>
            </a: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zużycie energi finalnej,</a:t>
            </a:r>
            <a:endParaRPr lang="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3048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tej podstawie będą mogły być wprowadzane ewentualne poprawki.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monitoringu i oceny realizacji PGN wymaga: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systemu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gromadzenie i selekcjonowania informacji,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systemu </a:t>
            </a: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analizy zebranych danych i raportowania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087880" y="633984"/>
            <a:ext cx="6598920" cy="7650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603500">
              <a:spcAft>
                <a:spcPts val="189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87880" y="1399031"/>
            <a:ext cx="6598920" cy="290203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890"/>
              </a:spcBef>
              <a:buFont typeface="Wingdings" panose="05000000000000000000" pitchFamily="2" charset="2"/>
              <a:buChar char="Ø"/>
            </a:pPr>
            <a:r>
              <a:rPr lang="pl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Ankietyzacja</a:t>
            </a:r>
            <a:endParaRPr lang="pl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Baza </a:t>
            </a:r>
            <a:r>
              <a:rPr lang="pl" sz="2600" i="1" dirty="0">
                <a:latin typeface="Arial" panose="020B0604020202020204" pitchFamily="34" charset="0"/>
                <a:cs typeface="Arial" panose="020B0604020202020204" pitchFamily="34" charset="0"/>
              </a:rPr>
              <a:t>Danych Lokalnych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Dostawcy </a:t>
            </a:r>
            <a:r>
              <a:rPr lang="pl" sz="2600" i="1" dirty="0">
                <a:latin typeface="Arial" panose="020B0604020202020204" pitchFamily="34" charset="0"/>
                <a:cs typeface="Arial" panose="020B0604020202020204" pitchFamily="34" charset="0"/>
              </a:rPr>
              <a:t>energii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r>
              <a:rPr lang="pl" sz="2600" i="1" dirty="0">
                <a:latin typeface="Arial" panose="020B0604020202020204" pitchFamily="34" charset="0"/>
                <a:cs typeface="Arial" panose="020B0604020202020204" pitchFamily="34" charset="0"/>
              </a:rPr>
              <a:t>obliczeń</a:t>
            </a:r>
          </a:p>
          <a:p>
            <a:pPr marL="457200" indent="-457200">
              <a:lnSpc>
                <a:spcPct val="150000"/>
              </a:lnSpc>
              <a:spcAft>
                <a:spcPts val="7140"/>
              </a:spcAft>
              <a:buFont typeface="Wingdings" panose="05000000000000000000" pitchFamily="2" charset="2"/>
              <a:buChar char="Ø"/>
            </a:pPr>
            <a:r>
              <a:rPr lang="pl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Informacje </a:t>
            </a:r>
            <a:r>
              <a:rPr lang="pl" sz="2600" i="1" dirty="0">
                <a:latin typeface="Arial" panose="020B0604020202020204" pitchFamily="34" charset="0"/>
                <a:cs typeface="Arial" panose="020B0604020202020204" pitchFamily="34" charset="0"/>
              </a:rPr>
              <a:t>ogólno-dostępne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44" y="4728509"/>
            <a:ext cx="6570310" cy="365666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81866" y="838517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http://www.wola-krzysztoporska.pl/plan-gospodarki-niskoemisyjnej-ankieterzy-odwiedza-mieszkancow/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38489" y="630936"/>
            <a:ext cx="8624711" cy="75535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625600">
              <a:spcAft>
                <a:spcPts val="2730"/>
              </a:spcAft>
            </a:pPr>
            <a:r>
              <a:rPr lang="p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Finansowanie działań</a:t>
            </a:r>
          </a:p>
          <a:p>
            <a:pPr marL="342900" indent="-342900">
              <a:spcAft>
                <a:spcPts val="1470"/>
              </a:spcAft>
            </a:pPr>
            <a:r>
              <a:rPr lang="pl" sz="2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REGIONALNE PROGRAMY OPERACYJNE</a:t>
            </a:r>
          </a:p>
          <a:p>
            <a:pPr marL="342900" marR="673100" indent="-342900">
              <a:lnSpc>
                <a:spcPts val="3600"/>
              </a:lnSpc>
              <a:spcAft>
                <a:spcPts val="420"/>
              </a:spcAft>
            </a:pPr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• PROGRAM OPERACYJNY </a:t>
            </a:r>
            <a:r>
              <a:rPr lang="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INFRASTRUKTURA I </a:t>
            </a:r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</a:p>
          <a:p>
            <a:pPr marL="342900" indent="-342900">
              <a:spcAft>
                <a:spcPts val="1050"/>
              </a:spcAft>
            </a:pPr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• PROGRAM ROZWOJU OBSZARÓW WIEJSKICH</a:t>
            </a:r>
          </a:p>
          <a:p>
            <a:pPr marL="342900" marR="381000" indent="-342900">
              <a:lnSpc>
                <a:spcPts val="3600"/>
              </a:lnSpc>
              <a:spcAft>
                <a:spcPts val="420"/>
              </a:spcAft>
            </a:pPr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• NFOŚiGW -program RYŚ - termomodernizacja domów jednorodzinnych (2015 - 2023)</a:t>
            </a:r>
          </a:p>
          <a:p>
            <a:pPr marL="342900" indent="-342900">
              <a:spcAft>
                <a:spcPts val="1470"/>
              </a:spcAft>
            </a:pPr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• WFOŚiGW - program Kawka</a:t>
            </a:r>
          </a:p>
          <a:p>
            <a:pPr marL="342900" indent="-342900">
              <a:spcAft>
                <a:spcPts val="1050"/>
              </a:spcAft>
            </a:pPr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• LIFE</a:t>
            </a:r>
          </a:p>
          <a:p>
            <a:pPr marL="342900" indent="-342900"/>
            <a:r>
              <a:rPr lang="pl" sz="2800" i="1" dirty="0">
                <a:latin typeface="Arial" panose="020B0604020202020204" pitchFamily="34" charset="0"/>
                <a:cs typeface="Arial" panose="020B0604020202020204" pitchFamily="34" charset="0"/>
              </a:rPr>
              <a:t>• Środki norweskie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51254" y="3690224"/>
            <a:ext cx="8055864" cy="13107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68300">
              <a:spcAft>
                <a:spcPts val="2310"/>
              </a:spcAft>
            </a:pPr>
            <a:r>
              <a:rPr lang="pl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Dziekuję za uwagę</a:t>
            </a:r>
            <a:endParaRPr lang="pl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64028" y="492905"/>
            <a:ext cx="8592312" cy="6096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286000" algn="ctr">
              <a:spcAft>
                <a:spcPts val="378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Podstawowe pojęcia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24000" y="1664207"/>
            <a:ext cx="8592312" cy="31581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38100" algn="just">
              <a:lnSpc>
                <a:spcPct val="150000"/>
              </a:lnSpc>
            </a:pPr>
            <a:r>
              <a:rPr lang="pl" sz="3100" dirty="0">
                <a:latin typeface="Arial" panose="020B0604020202020204" pitchFamily="34" charset="0"/>
                <a:cs typeface="Arial" panose="020B0604020202020204" pitchFamily="34" charset="0"/>
              </a:rPr>
              <a:t>Niska emisja - są to źródła emisji szkodliwych gazów i pyłów, których wylot umiejscowiony jest na niskiej wysokości nad poziomem gruntu (do ok. 30 m) powodujące znaczne pogorszenie jakości powietrza w skali lokalnej.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695" y="5468030"/>
            <a:ext cx="3887533" cy="27258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24000" y="633984"/>
            <a:ext cx="9012936" cy="5212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155700">
              <a:spcAft>
                <a:spcPts val="3780"/>
              </a:spcAft>
            </a:pPr>
            <a:r>
              <a:rPr lang="pl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Przyczyny i skutki niskiej emisji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23999" y="1725167"/>
            <a:ext cx="9775371" cy="282506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-342900">
              <a:spcBef>
                <a:spcPts val="3780"/>
              </a:spcBef>
              <a:spcAft>
                <a:spcPts val="1260"/>
              </a:spcAft>
            </a:pPr>
            <a:r>
              <a:rPr lang="pl" sz="3100" dirty="0">
                <a:latin typeface="Arial" panose="020B0604020202020204" pitchFamily="34" charset="0"/>
                <a:cs typeface="Arial" panose="020B0604020202020204" pitchFamily="34" charset="0"/>
              </a:rPr>
              <a:t>• Przyczyny (ogólne):</a:t>
            </a:r>
          </a:p>
          <a:p>
            <a:pPr marL="901700" marR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Nieefektywne </a:t>
            </a:r>
            <a:r>
              <a:rPr lang="pl" sz="2200" i="1" dirty="0">
                <a:latin typeface="Arial" panose="020B0604020202020204" pitchFamily="34" charset="0"/>
                <a:cs typeface="Arial" panose="020B0604020202020204" pitchFamily="34" charset="0"/>
              </a:rPr>
              <a:t>spalanie węgla w kotłowniach i piecach grzewczych</a:t>
            </a:r>
          </a:p>
          <a:p>
            <a:pPr marL="9017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Wykorzystanie </a:t>
            </a:r>
            <a:r>
              <a:rPr lang="pl" sz="2200" i="1" dirty="0">
                <a:latin typeface="Arial" panose="020B0604020202020204" pitchFamily="34" charset="0"/>
                <a:cs typeface="Arial" panose="020B0604020202020204" pitchFamily="34" charset="0"/>
              </a:rPr>
              <a:t>do ogrzewania w piecach, węgla niskiej jakości</a:t>
            </a:r>
          </a:p>
          <a:p>
            <a:pPr marL="9017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Spalanie </a:t>
            </a:r>
            <a:r>
              <a:rPr lang="pl" sz="2200" i="1" dirty="0">
                <a:latin typeface="Arial" panose="020B0604020202020204" pitchFamily="34" charset="0"/>
                <a:cs typeface="Arial" panose="020B0604020202020204" pitchFamily="34" charset="0"/>
              </a:rPr>
              <a:t>śmieci w przydomowych piecach grzewczych</a:t>
            </a:r>
          </a:p>
          <a:p>
            <a:pPr marL="9017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Spaliny </a:t>
            </a:r>
            <a:r>
              <a:rPr lang="pl" sz="2200" i="1" dirty="0">
                <a:latin typeface="Arial" panose="020B0604020202020204" pitchFamily="34" charset="0"/>
                <a:cs typeface="Arial" panose="020B0604020202020204" pitchFamily="34" charset="0"/>
              </a:rPr>
              <a:t>samochodowe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4770305"/>
            <a:ext cx="5176619" cy="39702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05644" y="579555"/>
            <a:ext cx="9154884" cy="80293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66700">
              <a:spcAft>
                <a:spcPts val="3150"/>
              </a:spcAft>
            </a:pPr>
            <a:r>
              <a:rPr lang="pl" sz="4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Przyczyny</a:t>
            </a: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 i skutki niskiej emisji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968829" y="1633728"/>
            <a:ext cx="10428514" cy="72816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4699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Przyczyny (szczegółowe):</a:t>
            </a:r>
          </a:p>
          <a:p>
            <a:pPr marL="355600" marR="1905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spalanie paliw stałych w nieefektywnych energetycznie i wysokoemisyjnych urządzeniach grzewczych małej mocy. To nie tylko paliwa, a technologie są odpowiedzialne za emisję zanieczyszczeń. Nawet gaz ziemny - propan-butan -nieodpowiednio spalany będzie dawać wysokie emisje pyłów PM 10 i PM 2,5 (sadzy) i WWA (w tym BaP).</a:t>
            </a:r>
          </a:p>
          <a:p>
            <a:pPr marL="355600" marR="495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brak krajowych uregulowań prawnych w odniesieniu do standardów emisji z instalacji spalania paliw stałych o mocy poniżej 1 MW,</a:t>
            </a:r>
          </a:p>
          <a:p>
            <a:pPr marL="3556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brak uregulowań w odniesieniu do jakości paliw stałych, przede wszystkim węgla,</a:t>
            </a:r>
          </a:p>
          <a:p>
            <a:pPr marL="355600" marR="495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wysokie zapotrzebowanie na ciepło pomieszczeń mieszkalnych, głównie w starych budynkach wykonanych przestarzałą techniką budowlaną,</a:t>
            </a:r>
          </a:p>
          <a:p>
            <a:pPr marL="355600" marR="495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niska świadomość społeczna o wysokiej szkodliwości zanieczyszczeń, pochodzących ze „złego" spalania paliw stałych, dla zdrowia ludzi i środowiska,</a:t>
            </a:r>
          </a:p>
          <a:p>
            <a:pPr marL="355600" marR="495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brak informacji o najnowszych kotłach c.o. oszczędzający paliwo stałe (węgiel, drewno) i o małych wskaźnikach emisji toksycznych zanieczyszczeń, </a:t>
            </a:r>
            <a:endParaRPr lang="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95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uwarunkowania </a:t>
            </a:r>
            <a:r>
              <a:rPr lang="pl" sz="2000" dirty="0">
                <a:latin typeface="Arial" panose="020B0604020202020204" pitchFamily="34" charset="0"/>
                <a:cs typeface="Arial" panose="020B0604020202020204" pitchFamily="34" charset="0"/>
              </a:rPr>
              <a:t>społeczne i ekonomiczne.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1229" y="566492"/>
            <a:ext cx="9644307" cy="78115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609600">
              <a:spcAft>
                <a:spcPts val="3150"/>
              </a:spcAft>
            </a:pP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Przyczyny i </a:t>
            </a:r>
            <a:r>
              <a:rPr lang="pl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skutki</a:t>
            </a:r>
            <a:r>
              <a:rPr lang="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niskiej emisji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1426029" y="1639824"/>
            <a:ext cx="9110907" cy="559917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2700">
              <a:spcBef>
                <a:spcPts val="3150"/>
              </a:spcBef>
              <a:spcAft>
                <a:spcPts val="1260"/>
              </a:spcAft>
            </a:pPr>
            <a:r>
              <a:rPr lang="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Skutki</a:t>
            </a:r>
            <a:r>
              <a:rPr lang="pl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marR="1993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kwaśne </a:t>
            </a:r>
            <a:r>
              <a:rPr lang="pl" sz="2400" dirty="0">
                <a:latin typeface="Arial" panose="020B0604020202020204" pitchFamily="34" charset="0"/>
                <a:cs typeface="Arial" panose="020B0604020202020204" pitchFamily="34" charset="0"/>
              </a:rPr>
              <a:t>deszcze -na Śląsku pojawia się najwięcej kwaśnych </a:t>
            </a:r>
            <a:r>
              <a:rPr lang="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deszczy </a:t>
            </a:r>
            <a:r>
              <a:rPr lang="pl" sz="2400" dirty="0">
                <a:latin typeface="Arial" panose="020B0604020202020204" pitchFamily="34" charset="0"/>
                <a:cs typeface="Arial" panose="020B0604020202020204" pitchFamily="34" charset="0"/>
              </a:rPr>
              <a:t>silnie zanieczyszczających glebę i wodę, oddziałujących pośrednio na stan środowiska naturalnego tego rejonu;</a:t>
            </a:r>
          </a:p>
          <a:p>
            <a:pPr marL="355600" marR="1993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zawartość </a:t>
            </a:r>
            <a:r>
              <a:rPr lang="pl" sz="2400" dirty="0">
                <a:latin typeface="Arial" panose="020B0604020202020204" pitchFamily="34" charset="0"/>
                <a:cs typeface="Arial" panose="020B0604020202020204" pitchFamily="34" charset="0"/>
              </a:rPr>
              <a:t>CO2 w powietrzu - powietrze na Śląsku zawiera ok. 1/3 całości wyemitowanego w Polsce dwutlenku węgla;</a:t>
            </a:r>
          </a:p>
          <a:p>
            <a:pPr marL="355600" marR="1993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smog </a:t>
            </a:r>
            <a:r>
              <a:rPr lang="pl" sz="2400" dirty="0">
                <a:latin typeface="Arial" panose="020B0604020202020204" pitchFamily="34" charset="0"/>
                <a:cs typeface="Arial" panose="020B0604020202020204" pitchFamily="34" charset="0"/>
              </a:rPr>
              <a:t>- pojawia się on bardzo często (szczególnie zimą) w wielu miastach województwa śląskiego;</a:t>
            </a:r>
          </a:p>
          <a:p>
            <a:pPr marL="355600" marR="1993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" sz="2400" dirty="0">
                <a:latin typeface="Arial" panose="020B0604020202020204" pitchFamily="34" charset="0"/>
                <a:cs typeface="Arial" panose="020B0604020202020204" pitchFamily="34" charset="0"/>
              </a:rPr>
              <a:t>ilości chorych (w tym przewlekle) na choroby układu oddechowego.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488" y="2069592"/>
            <a:ext cx="2712720" cy="38648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733801" y="999744"/>
            <a:ext cx="5606142" cy="5212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3570"/>
              </a:spcAft>
            </a:pPr>
            <a:r>
              <a:rPr lang="pl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Efekt Cieplarniany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3">
                <a:lumMod val="20000"/>
                <a:lumOff val="80000"/>
                <a:alpha val="64000"/>
              </a:schemeClr>
            </a:gs>
            <a:gs pos="43000">
              <a:schemeClr val="accent6">
                <a:lumMod val="89000"/>
              </a:schemeClr>
            </a:gs>
            <a:gs pos="7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32" y="830035"/>
            <a:ext cx="7334250" cy="67437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091542" y="8131628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http://www.zst.edu.pl/html/ekologia/efekt.jpg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1666</Words>
  <Application>Microsoft Office PowerPoint</Application>
  <PresentationFormat>Niestandardowy</PresentationFormat>
  <Paragraphs>169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Stachowicz</dc:creator>
  <cp:lastModifiedBy>Piotr Stachowicz</cp:lastModifiedBy>
  <cp:revision>21</cp:revision>
  <dcterms:modified xsi:type="dcterms:W3CDTF">2016-02-23T11:38:14Z</dcterms:modified>
</cp:coreProperties>
</file>